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5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7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>
      <p:cViewPr>
        <p:scale>
          <a:sx n="90" d="100"/>
          <a:sy n="90" d="100"/>
        </p:scale>
        <p:origin x="2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1E2EC-CDAA-470B-A8F2-D197AECDAB4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CA3F9F1-C8CF-4D5F-9FDA-B0E739C4172B}">
      <dgm:prSet/>
      <dgm:spPr/>
      <dgm:t>
        <a:bodyPr/>
        <a:lstStyle/>
        <a:p>
          <a:r>
            <a:rPr lang="en-US"/>
            <a:t>Grading SQL queries manually is time-consuming and challenging</a:t>
          </a:r>
        </a:p>
      </dgm:t>
    </dgm:pt>
    <dgm:pt modelId="{30909D40-02BA-44E9-B1AB-64B49C916268}" type="parTrans" cxnId="{5601A4BD-A446-4C3C-A7D0-35B7068FCEA4}">
      <dgm:prSet/>
      <dgm:spPr/>
      <dgm:t>
        <a:bodyPr/>
        <a:lstStyle/>
        <a:p>
          <a:endParaRPr lang="en-US"/>
        </a:p>
      </dgm:t>
    </dgm:pt>
    <dgm:pt modelId="{D727E660-8693-46C0-B15C-3CF261D9A85F}" type="sibTrans" cxnId="{5601A4BD-A446-4C3C-A7D0-35B7068FCEA4}">
      <dgm:prSet/>
      <dgm:spPr/>
      <dgm:t>
        <a:bodyPr/>
        <a:lstStyle/>
        <a:p>
          <a:endParaRPr lang="en-US"/>
        </a:p>
      </dgm:t>
    </dgm:pt>
    <dgm:pt modelId="{F25D9F97-44C6-4FFF-B861-FAA601B6ABA3}">
      <dgm:prSet/>
      <dgm:spPr/>
      <dgm:t>
        <a:bodyPr/>
        <a:lstStyle/>
        <a:p>
          <a:r>
            <a:rPr lang="en-US"/>
            <a:t>Make use of the power of pre-trained models.</a:t>
          </a:r>
        </a:p>
      </dgm:t>
    </dgm:pt>
    <dgm:pt modelId="{78031D45-CFD2-4BBB-9CF3-8B5CC18B95E6}" type="parTrans" cxnId="{8487A179-6BE6-4F2F-9BD7-D05448EDED8C}">
      <dgm:prSet/>
      <dgm:spPr/>
      <dgm:t>
        <a:bodyPr/>
        <a:lstStyle/>
        <a:p>
          <a:endParaRPr lang="en-US"/>
        </a:p>
      </dgm:t>
    </dgm:pt>
    <dgm:pt modelId="{D4110E10-AB4D-4B0B-9478-F790A355AD7C}" type="sibTrans" cxnId="{8487A179-6BE6-4F2F-9BD7-D05448EDED8C}">
      <dgm:prSet/>
      <dgm:spPr/>
      <dgm:t>
        <a:bodyPr/>
        <a:lstStyle/>
        <a:p>
          <a:endParaRPr lang="en-US"/>
        </a:p>
      </dgm:t>
    </dgm:pt>
    <dgm:pt modelId="{84648EDC-6F97-46E5-82D5-A155511860A7}">
      <dgm:prSet/>
      <dgm:spPr/>
      <dgm:t>
        <a:bodyPr/>
        <a:lstStyle/>
        <a:p>
          <a:r>
            <a:rPr lang="en-US"/>
            <a:t>Fine-tune the pre-trained models with labeled data for better performance.</a:t>
          </a:r>
        </a:p>
      </dgm:t>
    </dgm:pt>
    <dgm:pt modelId="{9ECD0F64-7E35-4002-8B7B-AF5773A4181B}" type="parTrans" cxnId="{78B4EB96-D2E2-4DA8-BA79-0B55DDF796FC}">
      <dgm:prSet/>
      <dgm:spPr/>
      <dgm:t>
        <a:bodyPr/>
        <a:lstStyle/>
        <a:p>
          <a:endParaRPr lang="en-US"/>
        </a:p>
      </dgm:t>
    </dgm:pt>
    <dgm:pt modelId="{1879EADB-45E2-4671-B855-B472D567F01F}" type="sibTrans" cxnId="{78B4EB96-D2E2-4DA8-BA79-0B55DDF796FC}">
      <dgm:prSet/>
      <dgm:spPr/>
      <dgm:t>
        <a:bodyPr/>
        <a:lstStyle/>
        <a:p>
          <a:endParaRPr lang="en-US"/>
        </a:p>
      </dgm:t>
    </dgm:pt>
    <dgm:pt modelId="{E65A2D33-8C63-4168-A6E3-2D162D5C57E1}">
      <dgm:prSet/>
      <dgm:spPr/>
      <dgm:t>
        <a:bodyPr/>
        <a:lstStyle/>
        <a:p>
          <a:r>
            <a:rPr lang="en-US"/>
            <a:t>Try different ways to organize the training data and different models.</a:t>
          </a:r>
        </a:p>
      </dgm:t>
    </dgm:pt>
    <dgm:pt modelId="{2128747A-5844-4A82-8CE0-40C66169632D}" type="parTrans" cxnId="{FE8259AC-1124-4A68-B84F-0C53FED4F975}">
      <dgm:prSet/>
      <dgm:spPr/>
      <dgm:t>
        <a:bodyPr/>
        <a:lstStyle/>
        <a:p>
          <a:endParaRPr lang="en-US"/>
        </a:p>
      </dgm:t>
    </dgm:pt>
    <dgm:pt modelId="{051CE570-4692-4D1A-81FA-FDB2317E9165}" type="sibTrans" cxnId="{FE8259AC-1124-4A68-B84F-0C53FED4F975}">
      <dgm:prSet/>
      <dgm:spPr/>
      <dgm:t>
        <a:bodyPr/>
        <a:lstStyle/>
        <a:p>
          <a:endParaRPr lang="en-US"/>
        </a:p>
      </dgm:t>
    </dgm:pt>
    <dgm:pt modelId="{2CACF21C-57E1-C94D-8B43-3109F8A02A4D}" type="pres">
      <dgm:prSet presAssocID="{0261E2EC-CDAA-470B-A8F2-D197AECDAB47}" presName="linear" presStyleCnt="0">
        <dgm:presLayoutVars>
          <dgm:animLvl val="lvl"/>
          <dgm:resizeHandles val="exact"/>
        </dgm:presLayoutVars>
      </dgm:prSet>
      <dgm:spPr/>
    </dgm:pt>
    <dgm:pt modelId="{53EA563D-53B0-5143-96F9-0520C9FFBAF7}" type="pres">
      <dgm:prSet presAssocID="{4CA3F9F1-C8CF-4D5F-9FDA-B0E739C4172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305A5E7-AF0E-A145-B928-414D66D29ECF}" type="pres">
      <dgm:prSet presAssocID="{D727E660-8693-46C0-B15C-3CF261D9A85F}" presName="spacer" presStyleCnt="0"/>
      <dgm:spPr/>
    </dgm:pt>
    <dgm:pt modelId="{9A2F18B0-C54A-D741-96A6-591404BF0126}" type="pres">
      <dgm:prSet presAssocID="{F25D9F97-44C6-4FFF-B861-FAA601B6ABA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12FF8F-A9A4-FB46-BC1E-61D4D1312F73}" type="pres">
      <dgm:prSet presAssocID="{D4110E10-AB4D-4B0B-9478-F790A355AD7C}" presName="spacer" presStyleCnt="0"/>
      <dgm:spPr/>
    </dgm:pt>
    <dgm:pt modelId="{1F96B8A8-6D5D-F541-9732-F5D7B68F56F1}" type="pres">
      <dgm:prSet presAssocID="{84648EDC-6F97-46E5-82D5-A155511860A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12B259-9829-9541-B0D6-ABAE8EC6B7D3}" type="pres">
      <dgm:prSet presAssocID="{1879EADB-45E2-4671-B855-B472D567F01F}" presName="spacer" presStyleCnt="0"/>
      <dgm:spPr/>
    </dgm:pt>
    <dgm:pt modelId="{A6ACFE9A-893E-6D43-9DAB-4384F9C7D635}" type="pres">
      <dgm:prSet presAssocID="{E65A2D33-8C63-4168-A6E3-2D162D5C57E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F8A5F00-BD65-FA47-80CB-0238C47369D2}" type="presOf" srcId="{E65A2D33-8C63-4168-A6E3-2D162D5C57E1}" destId="{A6ACFE9A-893E-6D43-9DAB-4384F9C7D635}" srcOrd="0" destOrd="0" presId="urn:microsoft.com/office/officeart/2005/8/layout/vList2"/>
    <dgm:cxn modelId="{119E863A-70E4-254C-BA9A-3360C5AA4636}" type="presOf" srcId="{4CA3F9F1-C8CF-4D5F-9FDA-B0E739C4172B}" destId="{53EA563D-53B0-5143-96F9-0520C9FFBAF7}" srcOrd="0" destOrd="0" presId="urn:microsoft.com/office/officeart/2005/8/layout/vList2"/>
    <dgm:cxn modelId="{196DDD46-A0DD-BB40-AD1F-A568E71626C5}" type="presOf" srcId="{84648EDC-6F97-46E5-82D5-A155511860A7}" destId="{1F96B8A8-6D5D-F541-9732-F5D7B68F56F1}" srcOrd="0" destOrd="0" presId="urn:microsoft.com/office/officeart/2005/8/layout/vList2"/>
    <dgm:cxn modelId="{A5583257-1858-D249-BC2C-98CB637E222B}" type="presOf" srcId="{F25D9F97-44C6-4FFF-B861-FAA601B6ABA3}" destId="{9A2F18B0-C54A-D741-96A6-591404BF0126}" srcOrd="0" destOrd="0" presId="urn:microsoft.com/office/officeart/2005/8/layout/vList2"/>
    <dgm:cxn modelId="{8487A179-6BE6-4F2F-9BD7-D05448EDED8C}" srcId="{0261E2EC-CDAA-470B-A8F2-D197AECDAB47}" destId="{F25D9F97-44C6-4FFF-B861-FAA601B6ABA3}" srcOrd="1" destOrd="0" parTransId="{78031D45-CFD2-4BBB-9CF3-8B5CC18B95E6}" sibTransId="{D4110E10-AB4D-4B0B-9478-F790A355AD7C}"/>
    <dgm:cxn modelId="{9A9A3D8F-55B5-1E4C-BAC4-1C968977E6A6}" type="presOf" srcId="{0261E2EC-CDAA-470B-A8F2-D197AECDAB47}" destId="{2CACF21C-57E1-C94D-8B43-3109F8A02A4D}" srcOrd="0" destOrd="0" presId="urn:microsoft.com/office/officeart/2005/8/layout/vList2"/>
    <dgm:cxn modelId="{78B4EB96-D2E2-4DA8-BA79-0B55DDF796FC}" srcId="{0261E2EC-CDAA-470B-A8F2-D197AECDAB47}" destId="{84648EDC-6F97-46E5-82D5-A155511860A7}" srcOrd="2" destOrd="0" parTransId="{9ECD0F64-7E35-4002-8B7B-AF5773A4181B}" sibTransId="{1879EADB-45E2-4671-B855-B472D567F01F}"/>
    <dgm:cxn modelId="{FE8259AC-1124-4A68-B84F-0C53FED4F975}" srcId="{0261E2EC-CDAA-470B-A8F2-D197AECDAB47}" destId="{E65A2D33-8C63-4168-A6E3-2D162D5C57E1}" srcOrd="3" destOrd="0" parTransId="{2128747A-5844-4A82-8CE0-40C66169632D}" sibTransId="{051CE570-4692-4D1A-81FA-FDB2317E9165}"/>
    <dgm:cxn modelId="{5601A4BD-A446-4C3C-A7D0-35B7068FCEA4}" srcId="{0261E2EC-CDAA-470B-A8F2-D197AECDAB47}" destId="{4CA3F9F1-C8CF-4D5F-9FDA-B0E739C4172B}" srcOrd="0" destOrd="0" parTransId="{30909D40-02BA-44E9-B1AB-64B49C916268}" sibTransId="{D727E660-8693-46C0-B15C-3CF261D9A85F}"/>
    <dgm:cxn modelId="{4A02B755-813C-D947-AE2F-807E56C74B8A}" type="presParOf" srcId="{2CACF21C-57E1-C94D-8B43-3109F8A02A4D}" destId="{53EA563D-53B0-5143-96F9-0520C9FFBAF7}" srcOrd="0" destOrd="0" presId="urn:microsoft.com/office/officeart/2005/8/layout/vList2"/>
    <dgm:cxn modelId="{9804D966-73C2-FE48-9666-FCB3392C1B67}" type="presParOf" srcId="{2CACF21C-57E1-C94D-8B43-3109F8A02A4D}" destId="{6305A5E7-AF0E-A145-B928-414D66D29ECF}" srcOrd="1" destOrd="0" presId="urn:microsoft.com/office/officeart/2005/8/layout/vList2"/>
    <dgm:cxn modelId="{342E4162-9B93-BF4B-B84B-42BDA2BFD6FA}" type="presParOf" srcId="{2CACF21C-57E1-C94D-8B43-3109F8A02A4D}" destId="{9A2F18B0-C54A-D741-96A6-591404BF0126}" srcOrd="2" destOrd="0" presId="urn:microsoft.com/office/officeart/2005/8/layout/vList2"/>
    <dgm:cxn modelId="{14506C09-2AC0-824A-9E37-7D9E8CCFF01B}" type="presParOf" srcId="{2CACF21C-57E1-C94D-8B43-3109F8A02A4D}" destId="{E012FF8F-A9A4-FB46-BC1E-61D4D1312F73}" srcOrd="3" destOrd="0" presId="urn:microsoft.com/office/officeart/2005/8/layout/vList2"/>
    <dgm:cxn modelId="{33117C32-6F9F-DE46-B8D4-C1341EACFC15}" type="presParOf" srcId="{2CACF21C-57E1-C94D-8B43-3109F8A02A4D}" destId="{1F96B8A8-6D5D-F541-9732-F5D7B68F56F1}" srcOrd="4" destOrd="0" presId="urn:microsoft.com/office/officeart/2005/8/layout/vList2"/>
    <dgm:cxn modelId="{A694909A-F00B-1C47-A24C-32BDC5451F75}" type="presParOf" srcId="{2CACF21C-57E1-C94D-8B43-3109F8A02A4D}" destId="{0512B259-9829-9541-B0D6-ABAE8EC6B7D3}" srcOrd="5" destOrd="0" presId="urn:microsoft.com/office/officeart/2005/8/layout/vList2"/>
    <dgm:cxn modelId="{3696045D-926C-9840-9878-6612273036FC}" type="presParOf" srcId="{2CACF21C-57E1-C94D-8B43-3109F8A02A4D}" destId="{A6ACFE9A-893E-6D43-9DAB-4384F9C7D63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D09DFF-387B-49F7-AB70-4026BCC0AE9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8AFB22-6FA9-4198-A573-3235927504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Fine-tuned models outperform gpt3.5</a:t>
          </a:r>
        </a:p>
      </dgm:t>
    </dgm:pt>
    <dgm:pt modelId="{5099C7D8-D8AF-419B-8A96-B7FB3523A34A}" type="parTrans" cxnId="{A053CB16-BBDD-420E-B5A9-DF346774A609}">
      <dgm:prSet/>
      <dgm:spPr/>
      <dgm:t>
        <a:bodyPr/>
        <a:lstStyle/>
        <a:p>
          <a:endParaRPr lang="en-US"/>
        </a:p>
      </dgm:t>
    </dgm:pt>
    <dgm:pt modelId="{A7A6737E-2C19-458F-A981-DF51EFE9E956}" type="sibTrans" cxnId="{A053CB16-BBDD-420E-B5A9-DF346774A609}">
      <dgm:prSet/>
      <dgm:spPr/>
      <dgm:t>
        <a:bodyPr/>
        <a:lstStyle/>
        <a:p>
          <a:endParaRPr lang="en-US"/>
        </a:p>
      </dgm:t>
    </dgm:pt>
    <dgm:pt modelId="{1562A105-6D17-4E96-A0A6-D6C7EAE3B3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They are all published to the Hugging Face model hub </a:t>
          </a:r>
        </a:p>
      </dgm:t>
    </dgm:pt>
    <dgm:pt modelId="{25C25AE6-B900-4C00-971B-2554007B95BA}" type="parTrans" cxnId="{E08C6FAC-777C-4A88-AFD9-39223C46BC81}">
      <dgm:prSet/>
      <dgm:spPr/>
      <dgm:t>
        <a:bodyPr/>
        <a:lstStyle/>
        <a:p>
          <a:endParaRPr lang="en-US"/>
        </a:p>
      </dgm:t>
    </dgm:pt>
    <dgm:pt modelId="{2C88F0D7-3025-41F2-B038-3F93D5B41688}" type="sibTrans" cxnId="{E08C6FAC-777C-4A88-AFD9-39223C46BC81}">
      <dgm:prSet/>
      <dgm:spPr/>
      <dgm:t>
        <a:bodyPr/>
        <a:lstStyle/>
        <a:p>
          <a:endParaRPr lang="en-US"/>
        </a:p>
      </dgm:t>
    </dgm:pt>
    <dgm:pt modelId="{5691008F-C238-446B-A60E-C2329C9512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Already got 50+ download</a:t>
          </a:r>
        </a:p>
      </dgm:t>
    </dgm:pt>
    <dgm:pt modelId="{708AF2EB-1665-4D87-AB15-F73D43A7B77D}" type="parTrans" cxnId="{962675B3-CC70-4C62-8861-1DD4D0991E68}">
      <dgm:prSet/>
      <dgm:spPr/>
      <dgm:t>
        <a:bodyPr/>
        <a:lstStyle/>
        <a:p>
          <a:endParaRPr lang="en-US"/>
        </a:p>
      </dgm:t>
    </dgm:pt>
    <dgm:pt modelId="{715EA87A-80BD-4E11-87FB-7919878B3328}" type="sibTrans" cxnId="{962675B3-CC70-4C62-8861-1DD4D0991E68}">
      <dgm:prSet/>
      <dgm:spPr/>
      <dgm:t>
        <a:bodyPr/>
        <a:lstStyle/>
        <a:p>
          <a:endParaRPr lang="en-US"/>
        </a:p>
      </dgm:t>
    </dgm:pt>
    <dgm:pt modelId="{EEFBB43B-8D63-4BF3-B1BF-7329B05CD2D8}" type="pres">
      <dgm:prSet presAssocID="{2AD09DFF-387B-49F7-AB70-4026BCC0AE92}" presName="root" presStyleCnt="0">
        <dgm:presLayoutVars>
          <dgm:dir/>
          <dgm:resizeHandles val="exact"/>
        </dgm:presLayoutVars>
      </dgm:prSet>
      <dgm:spPr/>
    </dgm:pt>
    <dgm:pt modelId="{9B538102-E97E-41A2-AC1F-463EA8E881F1}" type="pres">
      <dgm:prSet presAssocID="{E48AFB22-6FA9-4198-A573-32359275042F}" presName="compNode" presStyleCnt="0"/>
      <dgm:spPr/>
    </dgm:pt>
    <dgm:pt modelId="{9CCD0C6E-DDE3-4970-BDD9-7E7FB5D00066}" type="pres">
      <dgm:prSet presAssocID="{E48AFB22-6FA9-4198-A573-32359275042F}" presName="bgRect" presStyleLbl="bgShp" presStyleIdx="0" presStyleCnt="3"/>
      <dgm:spPr/>
    </dgm:pt>
    <dgm:pt modelId="{9D54A6D7-03F3-40D8-9054-FDFFFA8E8C36}" type="pres">
      <dgm:prSet presAssocID="{E48AFB22-6FA9-4198-A573-3235927504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D6FBB5B-6213-437F-BBFD-B61740090B4D}" type="pres">
      <dgm:prSet presAssocID="{E48AFB22-6FA9-4198-A573-32359275042F}" presName="spaceRect" presStyleCnt="0"/>
      <dgm:spPr/>
    </dgm:pt>
    <dgm:pt modelId="{9B1C48A7-7C13-4525-8742-542C780390A4}" type="pres">
      <dgm:prSet presAssocID="{E48AFB22-6FA9-4198-A573-32359275042F}" presName="parTx" presStyleLbl="revTx" presStyleIdx="0" presStyleCnt="3">
        <dgm:presLayoutVars>
          <dgm:chMax val="0"/>
          <dgm:chPref val="0"/>
        </dgm:presLayoutVars>
      </dgm:prSet>
      <dgm:spPr/>
    </dgm:pt>
    <dgm:pt modelId="{4B668A3F-63D8-4B2C-8334-9B53A771CBE6}" type="pres">
      <dgm:prSet presAssocID="{A7A6737E-2C19-458F-A981-DF51EFE9E956}" presName="sibTrans" presStyleCnt="0"/>
      <dgm:spPr/>
    </dgm:pt>
    <dgm:pt modelId="{BB6C486A-A281-4D36-AAC8-B325F759180D}" type="pres">
      <dgm:prSet presAssocID="{1562A105-6D17-4E96-A0A6-D6C7EAE3B3C0}" presName="compNode" presStyleCnt="0"/>
      <dgm:spPr/>
    </dgm:pt>
    <dgm:pt modelId="{7B1D392A-10A6-4746-A701-6D0F000C2BAB}" type="pres">
      <dgm:prSet presAssocID="{1562A105-6D17-4E96-A0A6-D6C7EAE3B3C0}" presName="bgRect" presStyleLbl="bgShp" presStyleIdx="1" presStyleCnt="3"/>
      <dgm:spPr/>
    </dgm:pt>
    <dgm:pt modelId="{A771450E-AE00-4E14-BD6B-06B20A1C71E6}" type="pres">
      <dgm:prSet presAssocID="{1562A105-6D17-4E96-A0A6-D6C7EAE3B3C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FC6C4A00-9BC8-49A4-B618-0D922E4DAD0A}" type="pres">
      <dgm:prSet presAssocID="{1562A105-6D17-4E96-A0A6-D6C7EAE3B3C0}" presName="spaceRect" presStyleCnt="0"/>
      <dgm:spPr/>
    </dgm:pt>
    <dgm:pt modelId="{38080B08-3AAA-4D30-8A50-8693915732D9}" type="pres">
      <dgm:prSet presAssocID="{1562A105-6D17-4E96-A0A6-D6C7EAE3B3C0}" presName="parTx" presStyleLbl="revTx" presStyleIdx="1" presStyleCnt="3">
        <dgm:presLayoutVars>
          <dgm:chMax val="0"/>
          <dgm:chPref val="0"/>
        </dgm:presLayoutVars>
      </dgm:prSet>
      <dgm:spPr/>
    </dgm:pt>
    <dgm:pt modelId="{EC2BE24B-90F2-4D86-BBD9-FAB96ABDCF57}" type="pres">
      <dgm:prSet presAssocID="{2C88F0D7-3025-41F2-B038-3F93D5B41688}" presName="sibTrans" presStyleCnt="0"/>
      <dgm:spPr/>
    </dgm:pt>
    <dgm:pt modelId="{3B7338B4-47E4-4DA3-8FE9-48FF2D83CCE2}" type="pres">
      <dgm:prSet presAssocID="{5691008F-C238-446B-A60E-C2329C9512F4}" presName="compNode" presStyleCnt="0"/>
      <dgm:spPr/>
    </dgm:pt>
    <dgm:pt modelId="{D906D59F-06C0-4514-9327-DE22E9D376F8}" type="pres">
      <dgm:prSet presAssocID="{5691008F-C238-446B-A60E-C2329C9512F4}" presName="bgRect" presStyleLbl="bgShp" presStyleIdx="2" presStyleCnt="3"/>
      <dgm:spPr/>
    </dgm:pt>
    <dgm:pt modelId="{A2FF3352-7CA7-4830-BCBC-CC23202FDD50}" type="pres">
      <dgm:prSet presAssocID="{5691008F-C238-446B-A60E-C2329C9512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97ADD962-8A97-4F0B-B6EE-8DC5B8D13BD4}" type="pres">
      <dgm:prSet presAssocID="{5691008F-C238-446B-A60E-C2329C9512F4}" presName="spaceRect" presStyleCnt="0"/>
      <dgm:spPr/>
    </dgm:pt>
    <dgm:pt modelId="{05B3185E-E412-4507-9D05-442F7D4B48A6}" type="pres">
      <dgm:prSet presAssocID="{5691008F-C238-446B-A60E-C2329C9512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053CB16-BBDD-420E-B5A9-DF346774A609}" srcId="{2AD09DFF-387B-49F7-AB70-4026BCC0AE92}" destId="{E48AFB22-6FA9-4198-A573-32359275042F}" srcOrd="0" destOrd="0" parTransId="{5099C7D8-D8AF-419B-8A96-B7FB3523A34A}" sibTransId="{A7A6737E-2C19-458F-A981-DF51EFE9E956}"/>
    <dgm:cxn modelId="{4F7A0437-4FDE-4531-A6C4-754B7D48C196}" type="presOf" srcId="{5691008F-C238-446B-A60E-C2329C9512F4}" destId="{05B3185E-E412-4507-9D05-442F7D4B48A6}" srcOrd="0" destOrd="0" presId="urn:microsoft.com/office/officeart/2018/2/layout/IconVerticalSolidList"/>
    <dgm:cxn modelId="{5E5FEF3A-36E8-48E3-A976-769F4566A364}" type="presOf" srcId="{2AD09DFF-387B-49F7-AB70-4026BCC0AE92}" destId="{EEFBB43B-8D63-4BF3-B1BF-7329B05CD2D8}" srcOrd="0" destOrd="0" presId="urn:microsoft.com/office/officeart/2018/2/layout/IconVerticalSolidList"/>
    <dgm:cxn modelId="{17D48D52-A1A7-4AC8-B1F7-2E1BD16CE9BC}" type="presOf" srcId="{E48AFB22-6FA9-4198-A573-32359275042F}" destId="{9B1C48A7-7C13-4525-8742-542C780390A4}" srcOrd="0" destOrd="0" presId="urn:microsoft.com/office/officeart/2018/2/layout/IconVerticalSolidList"/>
    <dgm:cxn modelId="{04E91E7C-447F-4743-B5E0-7956586D3B02}" type="presOf" srcId="{1562A105-6D17-4E96-A0A6-D6C7EAE3B3C0}" destId="{38080B08-3AAA-4D30-8A50-8693915732D9}" srcOrd="0" destOrd="0" presId="urn:microsoft.com/office/officeart/2018/2/layout/IconVerticalSolidList"/>
    <dgm:cxn modelId="{E08C6FAC-777C-4A88-AFD9-39223C46BC81}" srcId="{2AD09DFF-387B-49F7-AB70-4026BCC0AE92}" destId="{1562A105-6D17-4E96-A0A6-D6C7EAE3B3C0}" srcOrd="1" destOrd="0" parTransId="{25C25AE6-B900-4C00-971B-2554007B95BA}" sibTransId="{2C88F0D7-3025-41F2-B038-3F93D5B41688}"/>
    <dgm:cxn modelId="{962675B3-CC70-4C62-8861-1DD4D0991E68}" srcId="{2AD09DFF-387B-49F7-AB70-4026BCC0AE92}" destId="{5691008F-C238-446B-A60E-C2329C9512F4}" srcOrd="2" destOrd="0" parTransId="{708AF2EB-1665-4D87-AB15-F73D43A7B77D}" sibTransId="{715EA87A-80BD-4E11-87FB-7919878B3328}"/>
    <dgm:cxn modelId="{0B0FD8B0-E9B4-4466-B8BA-1D62EDAB630D}" type="presParOf" srcId="{EEFBB43B-8D63-4BF3-B1BF-7329B05CD2D8}" destId="{9B538102-E97E-41A2-AC1F-463EA8E881F1}" srcOrd="0" destOrd="0" presId="urn:microsoft.com/office/officeart/2018/2/layout/IconVerticalSolidList"/>
    <dgm:cxn modelId="{AE4847C4-1865-4936-B195-6914D1038E01}" type="presParOf" srcId="{9B538102-E97E-41A2-AC1F-463EA8E881F1}" destId="{9CCD0C6E-DDE3-4970-BDD9-7E7FB5D00066}" srcOrd="0" destOrd="0" presId="urn:microsoft.com/office/officeart/2018/2/layout/IconVerticalSolidList"/>
    <dgm:cxn modelId="{57B7E806-D64D-4BC2-B77E-570CDCCA945B}" type="presParOf" srcId="{9B538102-E97E-41A2-AC1F-463EA8E881F1}" destId="{9D54A6D7-03F3-40D8-9054-FDFFFA8E8C36}" srcOrd="1" destOrd="0" presId="urn:microsoft.com/office/officeart/2018/2/layout/IconVerticalSolidList"/>
    <dgm:cxn modelId="{97764990-46BD-421D-AD43-2D8BEB1B19F2}" type="presParOf" srcId="{9B538102-E97E-41A2-AC1F-463EA8E881F1}" destId="{FD6FBB5B-6213-437F-BBFD-B61740090B4D}" srcOrd="2" destOrd="0" presId="urn:microsoft.com/office/officeart/2018/2/layout/IconVerticalSolidList"/>
    <dgm:cxn modelId="{1F84F78B-BC01-4843-953E-013FDE543147}" type="presParOf" srcId="{9B538102-E97E-41A2-AC1F-463EA8E881F1}" destId="{9B1C48A7-7C13-4525-8742-542C780390A4}" srcOrd="3" destOrd="0" presId="urn:microsoft.com/office/officeart/2018/2/layout/IconVerticalSolidList"/>
    <dgm:cxn modelId="{0351D4EF-0D27-4FE2-A11B-31A33F7D8A21}" type="presParOf" srcId="{EEFBB43B-8D63-4BF3-B1BF-7329B05CD2D8}" destId="{4B668A3F-63D8-4B2C-8334-9B53A771CBE6}" srcOrd="1" destOrd="0" presId="urn:microsoft.com/office/officeart/2018/2/layout/IconVerticalSolidList"/>
    <dgm:cxn modelId="{3EDC28D4-FB16-44AC-865B-3C4F76A1AF93}" type="presParOf" srcId="{EEFBB43B-8D63-4BF3-B1BF-7329B05CD2D8}" destId="{BB6C486A-A281-4D36-AAC8-B325F759180D}" srcOrd="2" destOrd="0" presId="urn:microsoft.com/office/officeart/2018/2/layout/IconVerticalSolidList"/>
    <dgm:cxn modelId="{87E91059-A9DE-4A71-A40A-E07E0C88E3E9}" type="presParOf" srcId="{BB6C486A-A281-4D36-AAC8-B325F759180D}" destId="{7B1D392A-10A6-4746-A701-6D0F000C2BAB}" srcOrd="0" destOrd="0" presId="urn:microsoft.com/office/officeart/2018/2/layout/IconVerticalSolidList"/>
    <dgm:cxn modelId="{BFC4E271-90FE-435A-AA83-44DAF7F2C97F}" type="presParOf" srcId="{BB6C486A-A281-4D36-AAC8-B325F759180D}" destId="{A771450E-AE00-4E14-BD6B-06B20A1C71E6}" srcOrd="1" destOrd="0" presId="urn:microsoft.com/office/officeart/2018/2/layout/IconVerticalSolidList"/>
    <dgm:cxn modelId="{B58CB989-0459-4C0D-BB6B-CE4C56C40F62}" type="presParOf" srcId="{BB6C486A-A281-4D36-AAC8-B325F759180D}" destId="{FC6C4A00-9BC8-49A4-B618-0D922E4DAD0A}" srcOrd="2" destOrd="0" presId="urn:microsoft.com/office/officeart/2018/2/layout/IconVerticalSolidList"/>
    <dgm:cxn modelId="{194A5663-D233-4C14-B8B8-9184ED630A95}" type="presParOf" srcId="{BB6C486A-A281-4D36-AAC8-B325F759180D}" destId="{38080B08-3AAA-4D30-8A50-8693915732D9}" srcOrd="3" destOrd="0" presId="urn:microsoft.com/office/officeart/2018/2/layout/IconVerticalSolidList"/>
    <dgm:cxn modelId="{EEBB1237-7991-45D7-A022-3765F0483054}" type="presParOf" srcId="{EEFBB43B-8D63-4BF3-B1BF-7329B05CD2D8}" destId="{EC2BE24B-90F2-4D86-BBD9-FAB96ABDCF57}" srcOrd="3" destOrd="0" presId="urn:microsoft.com/office/officeart/2018/2/layout/IconVerticalSolidList"/>
    <dgm:cxn modelId="{0C33EA0B-E8B4-42D4-9197-789B96781934}" type="presParOf" srcId="{EEFBB43B-8D63-4BF3-B1BF-7329B05CD2D8}" destId="{3B7338B4-47E4-4DA3-8FE9-48FF2D83CCE2}" srcOrd="4" destOrd="0" presId="urn:microsoft.com/office/officeart/2018/2/layout/IconVerticalSolidList"/>
    <dgm:cxn modelId="{C516B9C7-9762-44F4-9EE5-24CC7F5D575A}" type="presParOf" srcId="{3B7338B4-47E4-4DA3-8FE9-48FF2D83CCE2}" destId="{D906D59F-06C0-4514-9327-DE22E9D376F8}" srcOrd="0" destOrd="0" presId="urn:microsoft.com/office/officeart/2018/2/layout/IconVerticalSolidList"/>
    <dgm:cxn modelId="{BB4F6C5A-2B72-4CB4-9AED-888C3F27778C}" type="presParOf" srcId="{3B7338B4-47E4-4DA3-8FE9-48FF2D83CCE2}" destId="{A2FF3352-7CA7-4830-BCBC-CC23202FDD50}" srcOrd="1" destOrd="0" presId="urn:microsoft.com/office/officeart/2018/2/layout/IconVerticalSolidList"/>
    <dgm:cxn modelId="{35DCDFD1-33C5-4F29-8F27-116C8BDAC061}" type="presParOf" srcId="{3B7338B4-47E4-4DA3-8FE9-48FF2D83CCE2}" destId="{97ADD962-8A97-4F0B-B6EE-8DC5B8D13BD4}" srcOrd="2" destOrd="0" presId="urn:microsoft.com/office/officeart/2018/2/layout/IconVerticalSolidList"/>
    <dgm:cxn modelId="{0A0F0957-FE2F-4FD2-85CB-96819706128F}" type="presParOf" srcId="{3B7338B4-47E4-4DA3-8FE9-48FF2D83CCE2}" destId="{05B3185E-E412-4507-9D05-442F7D4B48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A563D-53B0-5143-96F9-0520C9FFBAF7}">
      <dsp:nvSpPr>
        <dsp:cNvPr id="0" name=""/>
        <dsp:cNvSpPr/>
      </dsp:nvSpPr>
      <dsp:spPr>
        <a:xfrm>
          <a:off x="0" y="597430"/>
          <a:ext cx="6831118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Grading SQL queries manually is time-consuming and challenging</a:t>
          </a:r>
        </a:p>
      </dsp:txBody>
      <dsp:txXfrm>
        <a:off x="56315" y="653745"/>
        <a:ext cx="6718488" cy="1040990"/>
      </dsp:txXfrm>
    </dsp:sp>
    <dsp:sp modelId="{9A2F18B0-C54A-D741-96A6-591404BF0126}">
      <dsp:nvSpPr>
        <dsp:cNvPr id="0" name=""/>
        <dsp:cNvSpPr/>
      </dsp:nvSpPr>
      <dsp:spPr>
        <a:xfrm>
          <a:off x="0" y="1834570"/>
          <a:ext cx="6831118" cy="1153620"/>
        </a:xfrm>
        <a:prstGeom prst="roundRect">
          <a:avLst/>
        </a:prstGeom>
        <a:solidFill>
          <a:schemeClr val="accent2">
            <a:hueOff val="-498969"/>
            <a:satOff val="-225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Make use of the power of pre-trained models.</a:t>
          </a:r>
        </a:p>
      </dsp:txBody>
      <dsp:txXfrm>
        <a:off x="56315" y="1890885"/>
        <a:ext cx="6718488" cy="1040990"/>
      </dsp:txXfrm>
    </dsp:sp>
    <dsp:sp modelId="{1F96B8A8-6D5D-F541-9732-F5D7B68F56F1}">
      <dsp:nvSpPr>
        <dsp:cNvPr id="0" name=""/>
        <dsp:cNvSpPr/>
      </dsp:nvSpPr>
      <dsp:spPr>
        <a:xfrm>
          <a:off x="0" y="3071710"/>
          <a:ext cx="6831118" cy="1153620"/>
        </a:xfrm>
        <a:prstGeom prst="roundRect">
          <a:avLst/>
        </a:prstGeom>
        <a:solidFill>
          <a:schemeClr val="accent2">
            <a:hueOff val="-997937"/>
            <a:satOff val="-449"/>
            <a:lumOff val="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Fine-tune the pre-trained models with labeled data for better performance.</a:t>
          </a:r>
        </a:p>
      </dsp:txBody>
      <dsp:txXfrm>
        <a:off x="56315" y="3128025"/>
        <a:ext cx="6718488" cy="1040990"/>
      </dsp:txXfrm>
    </dsp:sp>
    <dsp:sp modelId="{A6ACFE9A-893E-6D43-9DAB-4384F9C7D635}">
      <dsp:nvSpPr>
        <dsp:cNvPr id="0" name=""/>
        <dsp:cNvSpPr/>
      </dsp:nvSpPr>
      <dsp:spPr>
        <a:xfrm>
          <a:off x="0" y="4308850"/>
          <a:ext cx="6831118" cy="1153620"/>
        </a:xfrm>
        <a:prstGeom prst="roundRect">
          <a:avLst/>
        </a:prstGeom>
        <a:solidFill>
          <a:schemeClr val="accent2">
            <a:hueOff val="-1496906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Try different ways to organize the training data and different models.</a:t>
          </a:r>
        </a:p>
      </dsp:txBody>
      <dsp:txXfrm>
        <a:off x="56315" y="4365165"/>
        <a:ext cx="6718488" cy="1040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D0C6E-DDE3-4970-BDD9-7E7FB5D00066}">
      <dsp:nvSpPr>
        <dsp:cNvPr id="0" name=""/>
        <dsp:cNvSpPr/>
      </dsp:nvSpPr>
      <dsp:spPr>
        <a:xfrm>
          <a:off x="0" y="237"/>
          <a:ext cx="11315702" cy="5545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4A6D7-03F3-40D8-9054-FDFFFA8E8C36}">
      <dsp:nvSpPr>
        <dsp:cNvPr id="0" name=""/>
        <dsp:cNvSpPr/>
      </dsp:nvSpPr>
      <dsp:spPr>
        <a:xfrm>
          <a:off x="167764" y="125020"/>
          <a:ext cx="305026" cy="305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C48A7-7C13-4525-8742-542C780390A4}">
      <dsp:nvSpPr>
        <dsp:cNvPr id="0" name=""/>
        <dsp:cNvSpPr/>
      </dsp:nvSpPr>
      <dsp:spPr>
        <a:xfrm>
          <a:off x="640555" y="237"/>
          <a:ext cx="10675146" cy="55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94" tIns="58694" rIns="58694" bIns="58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Fine-tuned models outperform gpt3.5</a:t>
          </a:r>
        </a:p>
      </dsp:txBody>
      <dsp:txXfrm>
        <a:off x="640555" y="237"/>
        <a:ext cx="10675146" cy="554593"/>
      </dsp:txXfrm>
    </dsp:sp>
    <dsp:sp modelId="{7B1D392A-10A6-4746-A701-6D0F000C2BAB}">
      <dsp:nvSpPr>
        <dsp:cNvPr id="0" name=""/>
        <dsp:cNvSpPr/>
      </dsp:nvSpPr>
      <dsp:spPr>
        <a:xfrm>
          <a:off x="0" y="693478"/>
          <a:ext cx="11315702" cy="5545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1450E-AE00-4E14-BD6B-06B20A1C71E6}">
      <dsp:nvSpPr>
        <dsp:cNvPr id="0" name=""/>
        <dsp:cNvSpPr/>
      </dsp:nvSpPr>
      <dsp:spPr>
        <a:xfrm>
          <a:off x="167764" y="818261"/>
          <a:ext cx="305026" cy="305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80B08-3AAA-4D30-8A50-8693915732D9}">
      <dsp:nvSpPr>
        <dsp:cNvPr id="0" name=""/>
        <dsp:cNvSpPr/>
      </dsp:nvSpPr>
      <dsp:spPr>
        <a:xfrm>
          <a:off x="640555" y="693478"/>
          <a:ext cx="10675146" cy="55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94" tIns="58694" rIns="58694" bIns="58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They are all published to the Hugging Face model hub </a:t>
          </a:r>
        </a:p>
      </dsp:txBody>
      <dsp:txXfrm>
        <a:off x="640555" y="693478"/>
        <a:ext cx="10675146" cy="554593"/>
      </dsp:txXfrm>
    </dsp:sp>
    <dsp:sp modelId="{D906D59F-06C0-4514-9327-DE22E9D376F8}">
      <dsp:nvSpPr>
        <dsp:cNvPr id="0" name=""/>
        <dsp:cNvSpPr/>
      </dsp:nvSpPr>
      <dsp:spPr>
        <a:xfrm>
          <a:off x="0" y="1386719"/>
          <a:ext cx="11315702" cy="5545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F3352-7CA7-4830-BCBC-CC23202FDD50}">
      <dsp:nvSpPr>
        <dsp:cNvPr id="0" name=""/>
        <dsp:cNvSpPr/>
      </dsp:nvSpPr>
      <dsp:spPr>
        <a:xfrm>
          <a:off x="167764" y="1511503"/>
          <a:ext cx="305026" cy="3050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3185E-E412-4507-9D05-442F7D4B48A6}">
      <dsp:nvSpPr>
        <dsp:cNvPr id="0" name=""/>
        <dsp:cNvSpPr/>
      </dsp:nvSpPr>
      <dsp:spPr>
        <a:xfrm>
          <a:off x="640555" y="1386719"/>
          <a:ext cx="10675146" cy="554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94" tIns="58694" rIns="58694" bIns="58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Already got 50+ download</a:t>
          </a:r>
        </a:p>
      </dsp:txBody>
      <dsp:txXfrm>
        <a:off x="640555" y="1386719"/>
        <a:ext cx="10675146" cy="554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80501-4462-1749-BC0F-EE32ACF177A0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2FD6F-E534-4F43-8183-AE1A68FE2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5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2FD6F-E534-4F43-8183-AE1A68FE25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68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3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5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4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8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2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58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0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1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46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5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77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8" name="Rectangle 37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0" name="Right Triangle 379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id="{5D3D6E1F-9FE0-47E6-B008-9634F0D0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" y="4724290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4855F8-4593-73A5-5B60-DD050FB59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2954226"/>
            <a:ext cx="5555624" cy="2232199"/>
          </a:xfrm>
        </p:spPr>
        <p:txBody>
          <a:bodyPr anchor="t">
            <a:normAutofit/>
          </a:bodyPr>
          <a:lstStyle/>
          <a:p>
            <a:pPr algn="l"/>
            <a:r>
              <a:rPr lang="en-US" sz="5000"/>
              <a:t>LLMs Go To SQL School</a:t>
            </a:r>
            <a:br>
              <a:rPr lang="en-US" sz="5000"/>
            </a:br>
            <a:endParaRPr lang="en-US" sz="5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52C58-AEC6-243D-DD2B-6759275BC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725465"/>
            <a:ext cx="5555624" cy="2063925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Yifan Wang</a:t>
            </a:r>
          </a:p>
        </p:txBody>
      </p:sp>
      <p:pic>
        <p:nvPicPr>
          <p:cNvPr id="45" name="Picture 44" descr="A group of cartoon characters&#10;&#10;Description automatically generated">
            <a:extLst>
              <a:ext uri="{FF2B5EF4-FFF2-40B4-BE49-F238E27FC236}">
                <a16:creationId xmlns:a16="http://schemas.microsoft.com/office/drawing/2014/main" id="{8FB1D0B6-2E24-DC7D-12C7-2960DF41A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7" r="9501" b="-2"/>
          <a:stretch/>
        </p:blipFill>
        <p:spPr>
          <a:xfrm>
            <a:off x="5956443" y="0"/>
            <a:ext cx="6015813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75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A0F4-4D57-055D-EF8C-89DD5676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10722932" cy="1325563"/>
          </a:xfrm>
        </p:spPr>
        <p:txBody>
          <a:bodyPr/>
          <a:lstStyle/>
          <a:p>
            <a:r>
              <a:rPr lang="en-US"/>
              <a:t>Schema &amp; Question &amp; Answer, Big Bird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18018E-3629-3CAB-44B9-33D62B4DF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90676"/>
            <a:ext cx="100354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B9003-2685-EB21-98D1-5475A14A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5" y="316222"/>
            <a:ext cx="8260177" cy="2570163"/>
          </a:xfrm>
          <a:prstGeom prst="rect">
            <a:avLst/>
          </a:prstGeom>
        </p:spPr>
      </p:pic>
      <p:pic>
        <p:nvPicPr>
          <p:cNvPr id="8" name="Picture 7" descr="A cartoon of a bird&#10;&#10;Description automatically generated">
            <a:extLst>
              <a:ext uri="{FF2B5EF4-FFF2-40B4-BE49-F238E27FC236}">
                <a16:creationId xmlns:a16="http://schemas.microsoft.com/office/drawing/2014/main" id="{E558B0B7-4D8A-8077-7AAD-2A03CCFC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1143000"/>
            <a:ext cx="5715000" cy="571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26007-32A0-5AAE-31B8-85388D85C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62" t="36211" r="2982" b="22071"/>
          <a:stretch/>
        </p:blipFill>
        <p:spPr>
          <a:xfrm>
            <a:off x="2713829" y="3032188"/>
            <a:ext cx="3558383" cy="36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1EC2CB-3C49-E60C-160F-6957ADE4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lang="en-US" dirty="0"/>
              <a:t>Prompt Engineering, GPT 3.5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8ED2F-DEBD-C1C6-F25F-8271D4DB0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3009494"/>
          </a:xfrm>
        </p:spPr>
        <p:txBody>
          <a:bodyPr>
            <a:normAutofit/>
          </a:bodyPr>
          <a:lstStyle/>
          <a:p>
            <a:r>
              <a:rPr lang="en-US" sz="1800">
                <a:effectLst/>
              </a:rPr>
              <a:t>Given the database schema, corresponding question, and the SQL query, determine if the query is syntactically and logically correct. Return 0 if it is not correct. </a:t>
            </a:r>
            <a:r>
              <a:rPr lang="en-US" sz="1800"/>
              <a:t>R</a:t>
            </a:r>
            <a:r>
              <a:rPr lang="en-US" sz="1800">
                <a:effectLst/>
              </a:rPr>
              <a:t>eturn 1 if it is correct, return 0 or 1 without any explanation.</a:t>
            </a:r>
            <a:endParaRPr lang="en-US" sz="1800"/>
          </a:p>
        </p:txBody>
      </p:sp>
      <p:sp>
        <p:nvSpPr>
          <p:cNvPr id="4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F2B105-33C7-6D57-88CD-AC4294F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7" b="41343"/>
          <a:stretch/>
        </p:blipFill>
        <p:spPr>
          <a:xfrm>
            <a:off x="5203767" y="1015201"/>
            <a:ext cx="6795701" cy="49762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5DCD46-CD08-C479-838E-61DB871ADF06}"/>
              </a:ext>
            </a:extLst>
          </p:cNvPr>
          <p:cNvSpPr txBox="1">
            <a:spLocks/>
          </p:cNvSpPr>
          <p:nvPr/>
        </p:nvSpPr>
        <p:spPr>
          <a:xfrm>
            <a:off x="457200" y="53314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/>
              <a:t>Acc: 0.7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05336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C06B-3C04-3019-C218-3287C8AF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136525"/>
            <a:ext cx="10722932" cy="1325563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5B62EF-817C-DA18-70D0-FB8974C72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815" y="136525"/>
            <a:ext cx="8514923" cy="3772658"/>
          </a:xfrm>
          <a:prstGeom prst="rect">
            <a:avLst/>
          </a:prstGeom>
        </p:spPr>
      </p:pic>
      <p:graphicFrame>
        <p:nvGraphicFramePr>
          <p:cNvPr id="7" name="Title 1">
            <a:extLst>
              <a:ext uri="{FF2B5EF4-FFF2-40B4-BE49-F238E27FC236}">
                <a16:creationId xmlns:a16="http://schemas.microsoft.com/office/drawing/2014/main" id="{701FA56E-BB94-FEFC-C2EC-06A6F850D1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2210896"/>
              </p:ext>
            </p:extLst>
          </p:nvPr>
        </p:nvGraphicFramePr>
        <p:xfrm>
          <a:off x="300036" y="4302088"/>
          <a:ext cx="11315702" cy="1941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792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2B1D20-D329-4285-AED2-DABDCE902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016B79-9C59-4CEA-A85C-3E4C8877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52D42D-BECD-B7D2-94E8-5BF1EB1E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0772"/>
            <a:ext cx="3733078" cy="5531079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48" name="Flowchart: Document 8">
            <a:extLst>
              <a:ext uri="{FF2B5EF4-FFF2-40B4-BE49-F238E27FC236}">
                <a16:creationId xmlns:a16="http://schemas.microsoft.com/office/drawing/2014/main" id="{6B91DA8E-00B5-4214-AFE5-535E4705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85106" y="-465509"/>
            <a:ext cx="6858001" cy="77890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FEAB6CA5-25C6-C4AF-FC94-BC7798CA5C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503456"/>
              </p:ext>
            </p:extLst>
          </p:nvPr>
        </p:nvGraphicFramePr>
        <p:xfrm>
          <a:off x="5165512" y="185047"/>
          <a:ext cx="6831118" cy="605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085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9A67-DE9B-7708-43BF-05B3879FE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208"/>
            <a:ext cx="10722932" cy="1325563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44C0F4-D9D8-627B-3F73-FD76A7B635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849" y="0"/>
            <a:ext cx="5062151" cy="393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A4533F-E65B-A3A8-765A-D750403FC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35" b="3210"/>
          <a:stretch/>
        </p:blipFill>
        <p:spPr>
          <a:xfrm>
            <a:off x="0" y="982293"/>
            <a:ext cx="7129849" cy="5875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0A967-DDEB-4DBB-243A-7194FE180B42}"/>
              </a:ext>
            </a:extLst>
          </p:cNvPr>
          <p:cNvSpPr txBox="1"/>
          <p:nvPr/>
        </p:nvSpPr>
        <p:spPr>
          <a:xfrm>
            <a:off x="8622956" y="5072316"/>
            <a:ext cx="383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360460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E7B71-5D56-6A62-3DA2-D284A42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158"/>
            <a:ext cx="10722932" cy="1325563"/>
          </a:xfrm>
        </p:spPr>
        <p:txBody>
          <a:bodyPr/>
          <a:lstStyle/>
          <a:p>
            <a:r>
              <a:rPr lang="en-US"/>
              <a:t>No context, Bert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D7C1C-2978-3B9E-7836-F4F4F3C26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02" y="1298405"/>
            <a:ext cx="6975389" cy="26139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F8D756-50D5-4388-CA61-37C26CA2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1" y="3924728"/>
            <a:ext cx="6975389" cy="20126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990AB0C-CB01-72E1-ACC5-90622B7A9940}"/>
              </a:ext>
            </a:extLst>
          </p:cNvPr>
          <p:cNvSpPr txBox="1">
            <a:spLocks/>
          </p:cNvSpPr>
          <p:nvPr/>
        </p:nvSpPr>
        <p:spPr>
          <a:xfrm>
            <a:off x="6937287" y="5532437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Lower than random guess!</a:t>
            </a:r>
            <a:endParaRPr lang="en-US" sz="3200" dirty="0"/>
          </a:p>
        </p:txBody>
      </p:sp>
      <p:pic>
        <p:nvPicPr>
          <p:cNvPr id="18" name="Picture 17" descr="A puppet with arms crossed&#10;&#10;Description automatically generated">
            <a:extLst>
              <a:ext uri="{FF2B5EF4-FFF2-40B4-BE49-F238E27FC236}">
                <a16:creationId xmlns:a16="http://schemas.microsoft.com/office/drawing/2014/main" id="{3BD51ADC-E2C0-C8AD-06B2-38C90C71C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535" y="442335"/>
            <a:ext cx="3213863" cy="49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9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6F82-B4AB-4B64-F438-68F2C80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849"/>
            <a:ext cx="10722932" cy="1325563"/>
          </a:xfrm>
        </p:spPr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6C9C63-F5F4-7E5D-263B-3169F2EBBA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6046"/>
            <a:ext cx="6906218" cy="442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C6E9C6-A456-72A2-58A1-B781CD46049D}"/>
              </a:ext>
            </a:extLst>
          </p:cNvPr>
          <p:cNvSpPr txBox="1">
            <a:spLocks/>
          </p:cNvSpPr>
          <p:nvPr/>
        </p:nvSpPr>
        <p:spPr>
          <a:xfrm>
            <a:off x="127688" y="5488587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Avg acc: 0.56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CF009E-90EB-0406-6CEA-E20199FBF03A}"/>
              </a:ext>
            </a:extLst>
          </p:cNvPr>
          <p:cNvSpPr txBox="1">
            <a:spLocks/>
          </p:cNvSpPr>
          <p:nvPr/>
        </p:nvSpPr>
        <p:spPr>
          <a:xfrm>
            <a:off x="7051590" y="351531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Slightly</a:t>
            </a:r>
          </a:p>
          <a:p>
            <a:r>
              <a:rPr lang="en-US" sz="3600" dirty="0"/>
              <a:t>higher than random</a:t>
            </a:r>
          </a:p>
        </p:txBody>
      </p:sp>
      <p:pic>
        <p:nvPicPr>
          <p:cNvPr id="9" name="Picture 8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D8AA02D1-EAF5-8FCD-AC60-616C6371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8491">
            <a:off x="8259964" y="24205"/>
            <a:ext cx="2029114" cy="30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8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AF88E6-E4F2-0F19-E1F7-B52BC3F71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591" y="778267"/>
            <a:ext cx="9119286" cy="276184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76C0B70-C6B3-CC0D-FEEE-46F0328C9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0107"/>
            <a:ext cx="5204945" cy="33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C96829-C799-7F15-57F9-39D33C5869BC}"/>
              </a:ext>
            </a:extLst>
          </p:cNvPr>
          <p:cNvSpPr txBox="1">
            <a:spLocks/>
          </p:cNvSpPr>
          <p:nvPr/>
        </p:nvSpPr>
        <p:spPr>
          <a:xfrm>
            <a:off x="0" y="-218148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Q&amp;A, Bert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57F24-EBFA-D3FC-2429-57CC49AFE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22" y="3540107"/>
            <a:ext cx="6044478" cy="33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2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A85B-1FA4-E26C-B785-86C4AEB2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519"/>
            <a:ext cx="10722932" cy="1325563"/>
          </a:xfrm>
        </p:spPr>
        <p:txBody>
          <a:bodyPr/>
          <a:lstStyle/>
          <a:p>
            <a:r>
              <a:rPr lang="en-US" dirty="0"/>
              <a:t>Error Analysis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28444B1-F369-0E1D-6518-E259CFB123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201"/>
            <a:ext cx="4012395" cy="345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3E98FE-B80D-2A93-A675-4C4A5426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95" y="0"/>
            <a:ext cx="8179605" cy="42530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278FC2-ED8D-1646-B7EA-0C12AC5515C5}"/>
              </a:ext>
            </a:extLst>
          </p:cNvPr>
          <p:cNvSpPr txBox="1">
            <a:spLocks/>
          </p:cNvSpPr>
          <p:nvPr/>
        </p:nvSpPr>
        <p:spPr>
          <a:xfrm>
            <a:off x="564294" y="5237894"/>
            <a:ext cx="10722932" cy="152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Make bad predictions when dealing with longer input.</a:t>
            </a:r>
          </a:p>
          <a:p>
            <a:endParaRPr lang="en-US" dirty="0"/>
          </a:p>
          <a:p>
            <a:r>
              <a:rPr lang="en-US" dirty="0"/>
              <a:t>Try larger models.</a:t>
            </a:r>
          </a:p>
        </p:txBody>
      </p:sp>
    </p:spTree>
    <p:extLst>
      <p:ext uri="{BB962C8B-B14F-4D97-AF65-F5344CB8AC3E}">
        <p14:creationId xmlns:p14="http://schemas.microsoft.com/office/powerpoint/2010/main" val="128195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6F82-B4AB-4B64-F438-68F2C800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849"/>
            <a:ext cx="10722932" cy="1325563"/>
          </a:xfrm>
        </p:spPr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C6E9C6-A456-72A2-58A1-B781CD46049D}"/>
              </a:ext>
            </a:extLst>
          </p:cNvPr>
          <p:cNvSpPr txBox="1">
            <a:spLocks/>
          </p:cNvSpPr>
          <p:nvPr/>
        </p:nvSpPr>
        <p:spPr>
          <a:xfrm>
            <a:off x="127688" y="5488587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Avg acc: 0.9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91A58E2-EC30-9FC9-C4DC-18E11EA7E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066"/>
            <a:ext cx="7007105" cy="4493868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bliqueBottom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character giving thumbs up&#10;&#10;Description automatically generated">
            <a:extLst>
              <a:ext uri="{FF2B5EF4-FFF2-40B4-BE49-F238E27FC236}">
                <a16:creationId xmlns:a16="http://schemas.microsoft.com/office/drawing/2014/main" id="{4779CC7E-CD7C-2736-84ED-A707F6D57B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7758" y="157342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0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2FF69-3160-73C8-1A72-47595EBF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Q&amp;A, RoBerta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84BC0-2651-D3CE-C02A-FF042CE3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680" y="2667000"/>
            <a:ext cx="7784320" cy="238125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8BA7E1B-10C0-D98C-A41B-53949D30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9082"/>
            <a:ext cx="42291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5282F4-5567-2BDE-8EF2-ABEFD42D92E6}"/>
              </a:ext>
            </a:extLst>
          </p:cNvPr>
          <p:cNvSpPr txBox="1">
            <a:spLocks/>
          </p:cNvSpPr>
          <p:nvPr/>
        </p:nvSpPr>
        <p:spPr>
          <a:xfrm>
            <a:off x="3952875" y="4937123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F1709D-8189-2626-192A-51C33963D3C1}"/>
              </a:ext>
            </a:extLst>
          </p:cNvPr>
          <p:cNvSpPr txBox="1">
            <a:spLocks/>
          </p:cNvSpPr>
          <p:nvPr/>
        </p:nvSpPr>
        <p:spPr>
          <a:xfrm>
            <a:off x="4407680" y="5361780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Bert &gt; RoBerta</a:t>
            </a:r>
          </a:p>
        </p:txBody>
      </p:sp>
    </p:spTree>
    <p:extLst>
      <p:ext uri="{BB962C8B-B14F-4D97-AF65-F5344CB8AC3E}">
        <p14:creationId xmlns:p14="http://schemas.microsoft.com/office/powerpoint/2010/main" val="1271164546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2F1B2F"/>
      </a:dk2>
      <a:lt2>
        <a:srgbClr val="F0F3F3"/>
      </a:lt2>
      <a:accent1>
        <a:srgbClr val="E72934"/>
      </a:accent1>
      <a:accent2>
        <a:srgbClr val="D51771"/>
      </a:accent2>
      <a:accent3>
        <a:srgbClr val="E729D2"/>
      </a:accent3>
      <a:accent4>
        <a:srgbClr val="9A17D5"/>
      </a:accent4>
      <a:accent5>
        <a:srgbClr val="5D29E7"/>
      </a:accent5>
      <a:accent6>
        <a:srgbClr val="223CD7"/>
      </a:accent6>
      <a:hlink>
        <a:srgbClr val="773FBF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187</Words>
  <Application>Microsoft Macintosh PowerPoint</Application>
  <PresentationFormat>Widescreen</PresentationFormat>
  <Paragraphs>33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Avenir Next LT Pro</vt:lpstr>
      <vt:lpstr>Posterama</vt:lpstr>
      <vt:lpstr>SineVTI</vt:lpstr>
      <vt:lpstr>LLMs Go To SQL School </vt:lpstr>
      <vt:lpstr>Introduction</vt:lpstr>
      <vt:lpstr>Dataset</vt:lpstr>
      <vt:lpstr>No context, Bert</vt:lpstr>
      <vt:lpstr>Cross Validation</vt:lpstr>
      <vt:lpstr>PowerPoint Presentation</vt:lpstr>
      <vt:lpstr>Error Analysis</vt:lpstr>
      <vt:lpstr>Cross Validation</vt:lpstr>
      <vt:lpstr>Q&amp;A, RoBerta</vt:lpstr>
      <vt:lpstr>Schema &amp; Question &amp; Answer, Big Bird</vt:lpstr>
      <vt:lpstr>PowerPoint Presentation</vt:lpstr>
      <vt:lpstr>Prompt Engineering, GPT 3.5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LLMs Go To SQL School </dc:title>
  <dc:creator>Yifan Wang</dc:creator>
  <cp:lastModifiedBy>Yifan Wang</cp:lastModifiedBy>
  <cp:revision>2</cp:revision>
  <dcterms:created xsi:type="dcterms:W3CDTF">2024-04-16T04:07:54Z</dcterms:created>
  <dcterms:modified xsi:type="dcterms:W3CDTF">2024-04-17T02:23:45Z</dcterms:modified>
</cp:coreProperties>
</file>